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
      <p:font typeface="Pacifico"/>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Pacifico-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5842cb23ad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5842cb23ad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5842cb23ad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5842cb23ad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842cb23ad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842cb23ad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5842cb23ad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5842cb23ad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5842cb23ad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5842cb23ad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5842cb23ad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5842cb23ad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5842cb23ad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5842cb23ad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5842cb23ad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5842cb23ad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5842cb23ad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5842cb23ad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5842cb23ad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5842cb23ad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5842cb23ad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5842cb23ad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5842cb23ad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5842cb23ad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5842cb23ad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5842cb23ad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5842cb23ad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5842cb23ad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5842cb23ad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5842cb23ad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REAL ESTATE DATA ANALYSIS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Findings</a:t>
            </a:r>
            <a:endParaRPr/>
          </a:p>
          <a:p>
            <a:pPr indent="0" lvl="0" marL="0" rtl="0" algn="l">
              <a:spcBef>
                <a:spcPts val="0"/>
              </a:spcBef>
              <a:spcAft>
                <a:spcPts val="0"/>
              </a:spcAft>
              <a:buNone/>
            </a:pPr>
            <a:r>
              <a:t/>
            </a:r>
            <a:endParaRPr/>
          </a:p>
        </p:txBody>
      </p:sp>
      <p:sp>
        <p:nvSpPr>
          <p:cNvPr id="193" name="Google Shape;193;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0" lvl="0" marL="0" rtl="0" algn="l">
              <a:lnSpc>
                <a:spcPct val="135714"/>
              </a:lnSpc>
              <a:spcBef>
                <a:spcPts val="0"/>
              </a:spcBef>
              <a:spcAft>
                <a:spcPts val="0"/>
              </a:spcAft>
              <a:buNone/>
            </a:pPr>
            <a:r>
              <a:rPr lang="en" sz="1350">
                <a:latin typeface="Comic Sans MS"/>
                <a:ea typeface="Comic Sans MS"/>
                <a:cs typeface="Comic Sans MS"/>
                <a:sym typeface="Comic Sans MS"/>
              </a:rPr>
              <a:t>  - waterfront: A dummy variable indicating whether the property is located on a waterfront (1) or not (0). If waterfront=1, then log_price increases by 33.61% while holding all other independent variables constant.</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350">
                <a:latin typeface="Comic Sans MS"/>
                <a:ea typeface="Comic Sans MS"/>
                <a:cs typeface="Comic Sans MS"/>
                <a:sym typeface="Comic Sans MS"/>
              </a:rPr>
              <a:t>    - grade_levels: A one unit increase in grade_levels of the property results in a 17.21% increase in log_price.</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350">
                <a:latin typeface="Comic Sans MS"/>
                <a:ea typeface="Comic Sans MS"/>
                <a:cs typeface="Comic Sans MS"/>
                <a:sym typeface="Comic Sans MS"/>
              </a:rPr>
              <a:t>    - condition: A one unit increase in condition status of the property leads to a 6.48% increase in log_price.</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a:p>
        </p:txBody>
      </p:sp>
      <p:pic>
        <p:nvPicPr>
          <p:cNvPr id="194" name="Google Shape;194;p22"/>
          <p:cNvPicPr preferRelativeResize="0"/>
          <p:nvPr/>
        </p:nvPicPr>
        <p:blipFill>
          <a:blip r:embed="rId3">
            <a:alphaModFix amt="20000"/>
          </a:blip>
          <a:stretch>
            <a:fillRect/>
          </a:stretch>
        </p:blipFill>
        <p:spPr>
          <a:xfrm>
            <a:off x="881063" y="147638"/>
            <a:ext cx="7381875" cy="4848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Findings</a:t>
            </a:r>
            <a:endParaRPr/>
          </a:p>
          <a:p>
            <a:pPr indent="0" lvl="0" marL="0" rtl="0" algn="l">
              <a:spcBef>
                <a:spcPts val="0"/>
              </a:spcBef>
              <a:spcAft>
                <a:spcPts val="0"/>
              </a:spcAft>
              <a:buNone/>
            </a:pPr>
            <a:r>
              <a:t/>
            </a:r>
            <a:endParaRPr/>
          </a:p>
        </p:txBody>
      </p:sp>
      <p:sp>
        <p:nvSpPr>
          <p:cNvPr id="200" name="Google Shape;200;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sz="1350">
                <a:latin typeface="Comic Sans MS"/>
                <a:ea typeface="Comic Sans MS"/>
                <a:cs typeface="Comic Sans MS"/>
                <a:sym typeface="Comic Sans MS"/>
              </a:rPr>
              <a:t>    - renovated: A dummy variable indicating whether the property had been renovated (1) or not (0). If renovated=1, then log_price increases by 7.87% while holding all other independent variables constant.</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350">
                <a:latin typeface="Comic Sans MS"/>
                <a:ea typeface="Comic Sans MS"/>
                <a:cs typeface="Comic Sans MS"/>
                <a:sym typeface="Comic Sans MS"/>
              </a:rPr>
              <a:t>    - age: A one-unit increase in age of the house results in a 0.17% increase in log_price while holding all other independent variables constant.</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350">
                <a:latin typeface="Comic Sans MS"/>
                <a:ea typeface="Comic Sans MS"/>
                <a:cs typeface="Comic Sans MS"/>
                <a:sym typeface="Comic Sans MS"/>
              </a:rPr>
              <a:t>    - distance: A one-unit increase in distance from the house to downtown Seattle results in a 1.74% decrease in log_price while holding all other independent variables constant</a:t>
            </a:r>
            <a:endParaRPr sz="1350">
              <a:latin typeface="Comic Sans MS"/>
              <a:ea typeface="Comic Sans MS"/>
              <a:cs typeface="Comic Sans MS"/>
              <a:sym typeface="Comic Sans MS"/>
            </a:endParaRPr>
          </a:p>
        </p:txBody>
      </p:sp>
      <p:pic>
        <p:nvPicPr>
          <p:cNvPr id="201" name="Google Shape;201;p23"/>
          <p:cNvPicPr preferRelativeResize="0"/>
          <p:nvPr/>
        </p:nvPicPr>
        <p:blipFill>
          <a:blip r:embed="rId3">
            <a:alphaModFix amt="20000"/>
          </a:blip>
          <a:stretch>
            <a:fillRect/>
          </a:stretch>
        </p:blipFill>
        <p:spPr>
          <a:xfrm>
            <a:off x="881063" y="147638"/>
            <a:ext cx="7381875" cy="4848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Recommendations</a:t>
            </a:r>
            <a:endParaRPr/>
          </a:p>
        </p:txBody>
      </p:sp>
      <p:sp>
        <p:nvSpPr>
          <p:cNvPr id="207" name="Google Shape;207;p2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Comic Sans MS"/>
              <a:buAutoNum type="arabicPeriod"/>
            </a:pPr>
            <a:r>
              <a:rPr lang="en" sz="1500">
                <a:latin typeface="Comic Sans MS"/>
                <a:ea typeface="Comic Sans MS"/>
                <a:cs typeface="Comic Sans MS"/>
                <a:sym typeface="Comic Sans MS"/>
              </a:rPr>
              <a:t>The agency should advise sellers to renovate their properties before putting them in the market as it will increase the relative price of the property.</a:t>
            </a:r>
            <a:endParaRPr sz="1500">
              <a:latin typeface="Comic Sans MS"/>
              <a:ea typeface="Comic Sans MS"/>
              <a:cs typeface="Comic Sans MS"/>
              <a:sym typeface="Comic Sans MS"/>
            </a:endParaRPr>
          </a:p>
          <a:p>
            <a:pPr indent="0" lvl="0" marL="0" rtl="0" algn="l">
              <a:spcBef>
                <a:spcPts val="1200"/>
              </a:spcBef>
              <a:spcAft>
                <a:spcPts val="1200"/>
              </a:spcAft>
              <a:buNone/>
            </a:pPr>
            <a:r>
              <a:t/>
            </a:r>
            <a:endParaRPr sz="1500">
              <a:latin typeface="Comic Sans MS"/>
              <a:ea typeface="Comic Sans MS"/>
              <a:cs typeface="Comic Sans MS"/>
              <a:sym typeface="Comic Sans MS"/>
            </a:endParaRPr>
          </a:p>
        </p:txBody>
      </p:sp>
      <p:pic>
        <p:nvPicPr>
          <p:cNvPr id="208" name="Google Shape;208;p24"/>
          <p:cNvPicPr preferRelativeResize="0"/>
          <p:nvPr/>
        </p:nvPicPr>
        <p:blipFill>
          <a:blip r:embed="rId3">
            <a:alphaModFix/>
          </a:blip>
          <a:stretch>
            <a:fillRect/>
          </a:stretch>
        </p:blipFill>
        <p:spPr>
          <a:xfrm>
            <a:off x="2929163" y="2526500"/>
            <a:ext cx="3775575" cy="2134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Recommendations</a:t>
            </a:r>
            <a:endParaRPr/>
          </a:p>
        </p:txBody>
      </p:sp>
      <p:sp>
        <p:nvSpPr>
          <p:cNvPr id="214" name="Google Shape;214;p2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latin typeface="Comic Sans MS"/>
                <a:ea typeface="Comic Sans MS"/>
                <a:cs typeface="Comic Sans MS"/>
                <a:sym typeface="Comic Sans MS"/>
              </a:rPr>
              <a:t>2. </a:t>
            </a:r>
            <a:r>
              <a:rPr lang="en" sz="1500">
                <a:latin typeface="Comic Sans MS"/>
                <a:ea typeface="Comic Sans MS"/>
                <a:cs typeface="Comic Sans MS"/>
                <a:sym typeface="Comic Sans MS"/>
              </a:rPr>
              <a:t>The agency should advise buyers of properties on the market depending on the budget of the buyers, the factors that affect price of a property hence be able to effectively deliver the best services to the buyers.</a:t>
            </a:r>
            <a:endParaRPr/>
          </a:p>
        </p:txBody>
      </p:sp>
      <p:pic>
        <p:nvPicPr>
          <p:cNvPr id="215" name="Google Shape;215;p25"/>
          <p:cNvPicPr preferRelativeResize="0"/>
          <p:nvPr/>
        </p:nvPicPr>
        <p:blipFill>
          <a:blip r:embed="rId3">
            <a:alphaModFix/>
          </a:blip>
          <a:stretch>
            <a:fillRect/>
          </a:stretch>
        </p:blipFill>
        <p:spPr>
          <a:xfrm>
            <a:off x="2919313" y="2618575"/>
            <a:ext cx="3795274" cy="2109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Recommendations</a:t>
            </a:r>
            <a:endParaRPr/>
          </a:p>
        </p:txBody>
      </p:sp>
      <p:sp>
        <p:nvSpPr>
          <p:cNvPr id="221" name="Google Shape;221;p2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latin typeface="Comic Sans MS"/>
                <a:ea typeface="Comic Sans MS"/>
                <a:cs typeface="Comic Sans MS"/>
                <a:sym typeface="Comic Sans MS"/>
              </a:rPr>
              <a:t>3. </a:t>
            </a:r>
            <a:r>
              <a:rPr lang="en" sz="1500">
                <a:latin typeface="Comic Sans MS"/>
                <a:ea typeface="Comic Sans MS"/>
                <a:cs typeface="Comic Sans MS"/>
                <a:sym typeface="Comic Sans MS"/>
              </a:rPr>
              <a:t>The agency should advise contractors and clients on how different types of properties perform in the real estate market hence one can select a property type which is likely to be more profitable in the market as real estate is all about profit margins.</a:t>
            </a:r>
            <a:endParaRPr/>
          </a:p>
        </p:txBody>
      </p:sp>
      <p:pic>
        <p:nvPicPr>
          <p:cNvPr id="222" name="Google Shape;222;p26"/>
          <p:cNvPicPr preferRelativeResize="0"/>
          <p:nvPr/>
        </p:nvPicPr>
        <p:blipFill>
          <a:blip r:embed="rId3">
            <a:alphaModFix/>
          </a:blip>
          <a:stretch>
            <a:fillRect/>
          </a:stretch>
        </p:blipFill>
        <p:spPr>
          <a:xfrm>
            <a:off x="5049294" y="2571744"/>
            <a:ext cx="3335975" cy="2505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Next steps</a:t>
            </a:r>
            <a:endParaRPr/>
          </a:p>
        </p:txBody>
      </p:sp>
      <p:sp>
        <p:nvSpPr>
          <p:cNvPr id="228" name="Google Shape;228;p2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50">
                <a:latin typeface="Comic Sans MS"/>
                <a:ea typeface="Comic Sans MS"/>
                <a:cs typeface="Comic Sans MS"/>
                <a:sym typeface="Comic Sans MS"/>
              </a:rPr>
              <a:t>The real estate agency might advise buyers of properties on the market depending on the budget of the buyers and the factors that affect the price of a property. If a buyer wants to buy a property on the waterfront, the real estate agency would advise the client that a property on the waterfront will likely have a higher price than that which is not located at the waterfront.</a:t>
            </a:r>
            <a:r>
              <a:rPr lang="en" sz="1250">
                <a:solidFill>
                  <a:srgbClr val="D2D0CE"/>
                </a:solidFill>
                <a:latin typeface="Comic Sans MS"/>
                <a:ea typeface="Comic Sans MS"/>
                <a:cs typeface="Comic Sans MS"/>
                <a:sym typeface="Comic Sans MS"/>
              </a:rPr>
              <a:t> </a:t>
            </a:r>
            <a:endParaRPr sz="1250">
              <a:solidFill>
                <a:srgbClr val="D2D0CE"/>
              </a:solidFill>
              <a:latin typeface="Comic Sans MS"/>
              <a:ea typeface="Comic Sans MS"/>
              <a:cs typeface="Comic Sans MS"/>
              <a:sym typeface="Comic Sans MS"/>
            </a:endParaRPr>
          </a:p>
          <a:p>
            <a:pPr indent="0" lvl="0" marL="0" rtl="0" algn="l">
              <a:spcBef>
                <a:spcPts val="1200"/>
              </a:spcBef>
              <a:spcAft>
                <a:spcPts val="0"/>
              </a:spcAft>
              <a:buNone/>
            </a:pPr>
            <a:r>
              <a:rPr lang="en" sz="1250">
                <a:latin typeface="Comic Sans MS"/>
                <a:ea typeface="Comic Sans MS"/>
                <a:cs typeface="Comic Sans MS"/>
                <a:sym typeface="Comic Sans MS"/>
              </a:rPr>
              <a:t>This will be applied widely depending on what the client wants or doesn’t want. </a:t>
            </a:r>
            <a:endParaRPr sz="1250">
              <a:latin typeface="Comic Sans MS"/>
              <a:ea typeface="Comic Sans MS"/>
              <a:cs typeface="Comic Sans MS"/>
              <a:sym typeface="Comic Sans MS"/>
            </a:endParaRPr>
          </a:p>
          <a:p>
            <a:pPr indent="0" lvl="0" marL="0" rtl="0" algn="l">
              <a:spcBef>
                <a:spcPts val="1200"/>
              </a:spcBef>
              <a:spcAft>
                <a:spcPts val="1200"/>
              </a:spcAft>
              <a:buNone/>
            </a:pPr>
            <a:r>
              <a:rPr lang="en" sz="1250">
                <a:latin typeface="Comic Sans MS"/>
                <a:ea typeface="Comic Sans MS"/>
                <a:cs typeface="Comic Sans MS"/>
                <a:sym typeface="Comic Sans MS"/>
              </a:rPr>
              <a:t>Another example is that the real estate agency might suggest to the contractor/client to build a higher grade-level property such as a mansion and also near the waterfront as these will boost the price of the property hence making it more profitable</a:t>
            </a:r>
            <a:r>
              <a:rPr lang="en" sz="1500">
                <a:latin typeface="Comic Sans MS"/>
                <a:ea typeface="Comic Sans MS"/>
                <a:cs typeface="Comic Sans MS"/>
                <a:sym typeface="Comic Sans MS"/>
              </a:rPr>
              <a:t>.</a:t>
            </a:r>
            <a:endParaRPr sz="1500">
              <a:latin typeface="Comic Sans MS"/>
              <a:ea typeface="Comic Sans MS"/>
              <a:cs typeface="Comic Sans MS"/>
              <a:sym typeface="Comic Sans M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8"/>
          <p:cNvSpPr txBox="1"/>
          <p:nvPr>
            <p:ph idx="1" type="body"/>
          </p:nvPr>
        </p:nvSpPr>
        <p:spPr>
          <a:xfrm>
            <a:off x="1297500" y="1567550"/>
            <a:ext cx="7038900" cy="2911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500">
                <a:solidFill>
                  <a:srgbClr val="CC0000"/>
                </a:solidFill>
                <a:latin typeface="Pacifico"/>
                <a:ea typeface="Pacifico"/>
                <a:cs typeface="Pacifico"/>
                <a:sym typeface="Pacifico"/>
              </a:rPr>
              <a:t>THANK YOU </a:t>
            </a:r>
            <a:endParaRPr sz="2500">
              <a:solidFill>
                <a:srgbClr val="CC0000"/>
              </a:solidFill>
              <a:latin typeface="Pacifico"/>
              <a:ea typeface="Pacifico"/>
              <a:cs typeface="Pacifico"/>
              <a:sym typeface="Pacifico"/>
            </a:endParaRPr>
          </a:p>
          <a:p>
            <a:pPr indent="0" lvl="0" marL="0" rtl="0" algn="ctr">
              <a:spcBef>
                <a:spcPts val="1200"/>
              </a:spcBef>
              <a:spcAft>
                <a:spcPts val="1200"/>
              </a:spcAft>
              <a:buNone/>
            </a:pPr>
            <a:r>
              <a:rPr lang="en" sz="2500">
                <a:solidFill>
                  <a:srgbClr val="CC0000"/>
                </a:solidFill>
                <a:latin typeface="Pacifico"/>
                <a:ea typeface="Pacifico"/>
                <a:cs typeface="Pacifico"/>
                <a:sym typeface="Pacifico"/>
              </a:rPr>
              <a:t>END</a:t>
            </a:r>
            <a:endParaRPr sz="2500">
              <a:solidFill>
                <a:srgbClr val="CC0000"/>
              </a:solidFill>
              <a:latin typeface="Pacifico"/>
              <a:ea typeface="Pacifico"/>
              <a:cs typeface="Pacifico"/>
              <a:sym typeface="Pacifico"/>
            </a:endParaRPr>
          </a:p>
        </p:txBody>
      </p:sp>
      <p:pic>
        <p:nvPicPr>
          <p:cNvPr id="234" name="Google Shape;234;p28"/>
          <p:cNvPicPr preferRelativeResize="0"/>
          <p:nvPr/>
        </p:nvPicPr>
        <p:blipFill>
          <a:blip r:embed="rId3">
            <a:alphaModFix amt="20000"/>
          </a:blip>
          <a:stretch>
            <a:fillRect/>
          </a:stretch>
        </p:blipFill>
        <p:spPr>
          <a:xfrm>
            <a:off x="1228725" y="76200"/>
            <a:ext cx="6686550" cy="4991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14"/>
          <p:cNvPicPr preferRelativeResize="0"/>
          <p:nvPr/>
        </p:nvPicPr>
        <p:blipFill>
          <a:blip r:embed="rId3">
            <a:alphaModFix/>
          </a:blip>
          <a:stretch>
            <a:fillRect/>
          </a:stretch>
        </p:blipFill>
        <p:spPr>
          <a:xfrm>
            <a:off x="1244450" y="261474"/>
            <a:ext cx="6962200" cy="4620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145" name="Google Shape;145;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92500" lnSpcReduction="10000"/>
          </a:bodyPr>
          <a:lstStyle/>
          <a:p>
            <a:pPr indent="0" lvl="0" marL="0" rtl="0" algn="l">
              <a:lnSpc>
                <a:spcPct val="135714"/>
              </a:lnSpc>
              <a:spcBef>
                <a:spcPts val="0"/>
              </a:spcBef>
              <a:spcAft>
                <a:spcPts val="0"/>
              </a:spcAft>
              <a:buNone/>
            </a:pPr>
            <a:r>
              <a:rPr lang="en" sz="1550">
                <a:latin typeface="Comic Sans MS"/>
                <a:ea typeface="Comic Sans MS"/>
                <a:cs typeface="Comic Sans MS"/>
                <a:sym typeface="Comic Sans MS"/>
              </a:rPr>
              <a:t>The real estate market can be influenced by many factors such as interest rates, economic conditions, government policies, and demographics. Interest rates can affect the cost of borrowing money to purchase a home or property. When interest rates are low, it can make it easier for people to buy homes or properties. Economic conditions such as employment rates and consumer confidence can also impact the real estate market. Government policies such as tax incentives for homebuyers or zoning regulations can also affect the real estate market. Demographics such as population growth and migration patterns can also influence the real estate market.</a:t>
            </a:r>
            <a:endParaRPr sz="1550">
              <a:latin typeface="Comic Sans MS"/>
              <a:ea typeface="Comic Sans MS"/>
              <a:cs typeface="Comic Sans MS"/>
              <a:sym typeface="Comic Sans MS"/>
            </a:endParaRPr>
          </a:p>
          <a:p>
            <a:pPr indent="0" lvl="0" marL="0" rtl="0" algn="l">
              <a:spcBef>
                <a:spcPts val="0"/>
              </a:spcBef>
              <a:spcAft>
                <a:spcPts val="1200"/>
              </a:spcAft>
              <a:buNone/>
            </a:pPr>
            <a:r>
              <a:t/>
            </a:r>
            <a:endParaRPr/>
          </a:p>
        </p:txBody>
      </p:sp>
      <p:pic>
        <p:nvPicPr>
          <p:cNvPr id="146" name="Google Shape;146;p15"/>
          <p:cNvPicPr preferRelativeResize="0"/>
          <p:nvPr/>
        </p:nvPicPr>
        <p:blipFill>
          <a:blip r:embed="rId3">
            <a:alphaModFix amt="30000"/>
          </a:blip>
          <a:stretch>
            <a:fillRect/>
          </a:stretch>
        </p:blipFill>
        <p:spPr>
          <a:xfrm>
            <a:off x="1169650" y="289125"/>
            <a:ext cx="7110451" cy="4362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Statement</a:t>
            </a:r>
            <a:endParaRPr/>
          </a:p>
        </p:txBody>
      </p:sp>
      <p:sp>
        <p:nvSpPr>
          <p:cNvPr id="152" name="Google Shape;152;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sz="1250">
                <a:latin typeface="Comic Sans MS"/>
                <a:ea typeface="Comic Sans MS"/>
                <a:cs typeface="Comic Sans MS"/>
                <a:sym typeface="Comic Sans MS"/>
              </a:rPr>
              <a:t>We were tasked with using the king county dataset on house sales. We are to use the data to optimize the recommendations you can use with your clients. The project aims to provide a deeper insight on the factors affecting the prices of property in the area.</a:t>
            </a:r>
            <a:endParaRPr sz="1250">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spcBef>
                <a:spcPts val="0"/>
              </a:spcBef>
              <a:spcAft>
                <a:spcPts val="1200"/>
              </a:spcAft>
              <a:buNone/>
            </a:pPr>
            <a:r>
              <a:t/>
            </a:r>
            <a:endParaRPr/>
          </a:p>
        </p:txBody>
      </p:sp>
      <p:pic>
        <p:nvPicPr>
          <p:cNvPr id="153" name="Google Shape;153;p16"/>
          <p:cNvPicPr preferRelativeResize="0"/>
          <p:nvPr/>
        </p:nvPicPr>
        <p:blipFill>
          <a:blip r:embed="rId3">
            <a:alphaModFix amt="20000"/>
          </a:blip>
          <a:stretch>
            <a:fillRect/>
          </a:stretch>
        </p:blipFill>
        <p:spPr>
          <a:xfrm>
            <a:off x="1159125" y="287675"/>
            <a:ext cx="7038899" cy="471079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Objectives</a:t>
            </a:r>
            <a:endParaRPr/>
          </a:p>
        </p:txBody>
      </p:sp>
      <p:sp>
        <p:nvSpPr>
          <p:cNvPr id="159" name="Google Shape;159;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sz="1250">
                <a:latin typeface="Comic Sans MS"/>
                <a:ea typeface="Comic Sans MS"/>
                <a:cs typeface="Comic Sans MS"/>
                <a:sym typeface="Comic Sans MS"/>
              </a:rPr>
              <a:t>Main Objective</a:t>
            </a:r>
            <a:endParaRPr sz="12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250">
                <a:latin typeface="Comic Sans MS"/>
                <a:ea typeface="Comic Sans MS"/>
                <a:cs typeface="Comic Sans MS"/>
                <a:sym typeface="Comic Sans MS"/>
              </a:rPr>
              <a:t>    - To understand various features that affect the price of a house.</a:t>
            </a:r>
            <a:endParaRPr sz="1250">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2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250">
                <a:latin typeface="Comic Sans MS"/>
                <a:ea typeface="Comic Sans MS"/>
                <a:cs typeface="Comic Sans MS"/>
                <a:sym typeface="Comic Sans MS"/>
              </a:rPr>
              <a:t>Specific Objectives</a:t>
            </a:r>
            <a:endParaRPr sz="12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250">
                <a:latin typeface="Comic Sans MS"/>
                <a:ea typeface="Comic Sans MS"/>
                <a:cs typeface="Comic Sans MS"/>
                <a:sym typeface="Comic Sans MS"/>
              </a:rPr>
              <a:t>    - To build a multiple linear regression model that will help us identify how different factors affect the price of a property.</a:t>
            </a:r>
            <a:endParaRPr sz="12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250">
                <a:latin typeface="Comic Sans MS"/>
                <a:ea typeface="Comic Sans MS"/>
                <a:cs typeface="Comic Sans MS"/>
                <a:sym typeface="Comic Sans MS"/>
              </a:rPr>
              <a:t>    - Identify which factors have the most positive influence and which have negative influence on the price of the house.</a:t>
            </a:r>
            <a:endParaRPr sz="12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250">
                <a:latin typeface="Comic Sans MS"/>
                <a:ea typeface="Comic Sans MS"/>
                <a:cs typeface="Comic Sans MS"/>
                <a:sym typeface="Comic Sans MS"/>
              </a:rPr>
              <a:t>    - Provide information to buyers, sellers and contractors(all clients)</a:t>
            </a:r>
            <a:endParaRPr sz="1250">
              <a:latin typeface="Comic Sans MS"/>
              <a:ea typeface="Comic Sans MS"/>
              <a:cs typeface="Comic Sans MS"/>
              <a:sym typeface="Comic Sans MS"/>
            </a:endParaRPr>
          </a:p>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Understanding</a:t>
            </a:r>
            <a:endParaRPr/>
          </a:p>
        </p:txBody>
      </p:sp>
      <p:sp>
        <p:nvSpPr>
          <p:cNvPr id="165" name="Google Shape;165;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data provided had several columns with price as our target. The other columns we are to use are to be used to provide an insight into how price behaves when associated with a variable.</a:t>
            </a:r>
            <a:endParaRPr/>
          </a:p>
          <a:p>
            <a:pPr indent="0" lvl="0" marL="0" rtl="0" algn="l">
              <a:spcBef>
                <a:spcPts val="1200"/>
              </a:spcBef>
              <a:spcAft>
                <a:spcPts val="1200"/>
              </a:spcAft>
              <a:buNone/>
            </a:pPr>
            <a:r>
              <a:t/>
            </a:r>
            <a:endParaRPr/>
          </a:p>
        </p:txBody>
      </p:sp>
      <p:pic>
        <p:nvPicPr>
          <p:cNvPr id="166" name="Google Shape;166;p18"/>
          <p:cNvPicPr preferRelativeResize="0"/>
          <p:nvPr/>
        </p:nvPicPr>
        <p:blipFill>
          <a:blip r:embed="rId3">
            <a:alphaModFix/>
          </a:blip>
          <a:stretch>
            <a:fillRect/>
          </a:stretch>
        </p:blipFill>
        <p:spPr>
          <a:xfrm>
            <a:off x="977737" y="2301250"/>
            <a:ext cx="7678426" cy="1734650"/>
          </a:xfrm>
          <a:prstGeom prst="rect">
            <a:avLst/>
          </a:prstGeom>
          <a:noFill/>
          <a:ln>
            <a:noFill/>
          </a:ln>
        </p:spPr>
      </p:pic>
      <p:cxnSp>
        <p:nvCxnSpPr>
          <p:cNvPr id="167" name="Google Shape;167;p18"/>
          <p:cNvCxnSpPr/>
          <p:nvPr/>
        </p:nvCxnSpPr>
        <p:spPr>
          <a:xfrm>
            <a:off x="1074950" y="1981675"/>
            <a:ext cx="1242900" cy="410100"/>
          </a:xfrm>
          <a:prstGeom prst="straightConnector1">
            <a:avLst/>
          </a:prstGeom>
          <a:noFill/>
          <a:ln cap="flat" cmpd="sng" w="9525">
            <a:solidFill>
              <a:schemeClr val="dk2"/>
            </a:solidFill>
            <a:prstDash val="solid"/>
            <a:round/>
            <a:headEnd len="med" w="med" type="none"/>
            <a:tailEnd len="med" w="med" type="triangle"/>
          </a:ln>
          <a:effectLst>
            <a:outerShdw blurRad="57150" rotWithShape="0" algn="bl" dir="5400000" dist="19050">
              <a:srgbClr val="000000">
                <a:alpha val="50000"/>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Modeling</a:t>
            </a:r>
            <a:endParaRPr/>
          </a:p>
        </p:txBody>
      </p:sp>
      <p:sp>
        <p:nvSpPr>
          <p:cNvPr id="173" name="Google Shape;173;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100">
                <a:latin typeface="Comic Sans MS"/>
                <a:ea typeface="Comic Sans MS"/>
                <a:cs typeface="Comic Sans MS"/>
                <a:sym typeface="Comic Sans MS"/>
              </a:rPr>
              <a:t>We deployed the OLS method to generate our regression model. The model results weren’t desirable at first but after iteration numerous times we finally end up with a model we can say is statistically significant and relays findings in an easy manner.</a:t>
            </a:r>
            <a:endParaRPr sz="2100">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Modeling</a:t>
            </a:r>
            <a:endParaRPr/>
          </a:p>
        </p:txBody>
      </p:sp>
      <p:sp>
        <p:nvSpPr>
          <p:cNvPr id="179" name="Google Shape;179;p2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b="1" lang="en" sz="1940">
                <a:latin typeface="Comic Sans MS"/>
                <a:ea typeface="Comic Sans MS"/>
                <a:cs typeface="Comic Sans MS"/>
                <a:sym typeface="Comic Sans MS"/>
              </a:rPr>
              <a:t>Our last model relayed the following findings:</a:t>
            </a:r>
            <a:endParaRPr b="1" sz="1690">
              <a:solidFill>
                <a:srgbClr val="D4D4D4"/>
              </a:solidFill>
              <a:highlight>
                <a:srgbClr val="1E1E1E"/>
              </a:highlight>
              <a:latin typeface="Comic Sans MS"/>
              <a:ea typeface="Comic Sans MS"/>
              <a:cs typeface="Comic Sans MS"/>
              <a:sym typeface="Comic Sans MS"/>
            </a:endParaRPr>
          </a:p>
          <a:p>
            <a:pPr indent="0" lvl="0" marL="0" rtl="0" algn="l">
              <a:lnSpc>
                <a:spcPct val="135714"/>
              </a:lnSpc>
              <a:spcBef>
                <a:spcPts val="120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2162">
                <a:latin typeface="Comic Sans MS"/>
                <a:ea typeface="Comic Sans MS"/>
                <a:cs typeface="Comic Sans MS"/>
                <a:sym typeface="Comic Sans MS"/>
              </a:rPr>
              <a:t>    - sqft_living: A one-unit increase in square footage of the home results in a 0.02% increase in log_price while holding all other independent variables constant.</a:t>
            </a:r>
            <a:endParaRPr sz="2162">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2162">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2162">
                <a:latin typeface="Comic Sans MS"/>
                <a:ea typeface="Comic Sans MS"/>
                <a:cs typeface="Comic Sans MS"/>
                <a:sym typeface="Comic Sans MS"/>
              </a:rPr>
              <a:t>    - sqft_basement: A one-unit increase in square footage of the basement results in a 0.008% decrease in log_price while holding all other independent variables constant.</a:t>
            </a:r>
            <a:endParaRPr sz="2162">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431">
                <a:latin typeface="Comic Sans MS"/>
                <a:ea typeface="Comic Sans MS"/>
                <a:cs typeface="Comic Sans MS"/>
                <a:sym typeface="Comic Sans MS"/>
              </a:rPr>
              <a:t>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sz="1050">
              <a:solidFill>
                <a:srgbClr val="D4D4D4"/>
              </a:solidFill>
              <a:highlight>
                <a:srgbClr val="1E1E1E"/>
              </a:highlight>
              <a:latin typeface="Courier New"/>
              <a:ea typeface="Courier New"/>
              <a:cs typeface="Courier New"/>
              <a:sym typeface="Courier New"/>
            </a:endParaRPr>
          </a:p>
          <a:p>
            <a:pPr indent="0" lvl="0" marL="0" rtl="0" algn="l">
              <a:spcBef>
                <a:spcPts val="0"/>
              </a:spcBef>
              <a:spcAft>
                <a:spcPts val="1200"/>
              </a:spcAft>
              <a:buNone/>
            </a:pPr>
            <a:r>
              <a:t/>
            </a:r>
            <a:endParaRPr/>
          </a:p>
        </p:txBody>
      </p:sp>
      <p:pic>
        <p:nvPicPr>
          <p:cNvPr id="180" name="Google Shape;180;p20"/>
          <p:cNvPicPr preferRelativeResize="0"/>
          <p:nvPr/>
        </p:nvPicPr>
        <p:blipFill>
          <a:blip r:embed="rId3">
            <a:alphaModFix amt="20000"/>
          </a:blip>
          <a:stretch>
            <a:fillRect/>
          </a:stretch>
        </p:blipFill>
        <p:spPr>
          <a:xfrm>
            <a:off x="881063" y="147638"/>
            <a:ext cx="7381875" cy="4848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Findings</a:t>
            </a:r>
            <a:endParaRPr/>
          </a:p>
        </p:txBody>
      </p:sp>
      <p:sp>
        <p:nvSpPr>
          <p:cNvPr id="186" name="Google Shape;186;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r>
              <a:rPr lang="en" sz="1350">
                <a:latin typeface="Comic Sans MS"/>
                <a:ea typeface="Comic Sans MS"/>
                <a:cs typeface="Comic Sans MS"/>
                <a:sym typeface="Comic Sans MS"/>
              </a:rPr>
              <a:t>- bedrooms: A one-unit increase in the number of bedrooms results in a 2.09%% decrease in log_price while holding all other independent variables constant.</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350">
                <a:latin typeface="Comic Sans MS"/>
                <a:ea typeface="Comic Sans MS"/>
                <a:cs typeface="Comic Sans MS"/>
                <a:sym typeface="Comic Sans MS"/>
              </a:rPr>
              <a:t>    - bathrooms: A one-unit increase in the number of bathrooms results in a 5.63% increase in log_price while holding all other independent variables constant.</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350">
                <a:latin typeface="Comic Sans MS"/>
                <a:ea typeface="Comic Sans MS"/>
                <a:cs typeface="Comic Sans MS"/>
                <a:sym typeface="Comic Sans MS"/>
              </a:rPr>
              <a:t>   </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rPr lang="en" sz="1350">
                <a:latin typeface="Comic Sans MS"/>
                <a:ea typeface="Comic Sans MS"/>
                <a:cs typeface="Comic Sans MS"/>
                <a:sym typeface="Comic Sans MS"/>
              </a:rPr>
              <a:t>    - view: A one-unit increase in view index results in a 5.9% increase in log_price while holding all other independent variables constant.</a:t>
            </a:r>
            <a:endParaRPr sz="1350">
              <a:latin typeface="Comic Sans MS"/>
              <a:ea typeface="Comic Sans MS"/>
              <a:cs typeface="Comic Sans MS"/>
              <a:sym typeface="Comic Sans MS"/>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rgbClr val="D4D4D4"/>
                </a:solidFill>
                <a:highlight>
                  <a:srgbClr val="1E1E1E"/>
                </a:highlight>
                <a:latin typeface="Courier New"/>
                <a:ea typeface="Courier New"/>
                <a:cs typeface="Courier New"/>
                <a:sym typeface="Courier New"/>
              </a:rPr>
              <a:t>  </a:t>
            </a:r>
            <a:endParaRPr/>
          </a:p>
        </p:txBody>
      </p:sp>
      <p:pic>
        <p:nvPicPr>
          <p:cNvPr id="187" name="Google Shape;187;p21"/>
          <p:cNvPicPr preferRelativeResize="0"/>
          <p:nvPr/>
        </p:nvPicPr>
        <p:blipFill>
          <a:blip r:embed="rId3">
            <a:alphaModFix amt="20000"/>
          </a:blip>
          <a:stretch>
            <a:fillRect/>
          </a:stretch>
        </p:blipFill>
        <p:spPr>
          <a:xfrm>
            <a:off x="1033463" y="300038"/>
            <a:ext cx="7381875" cy="4848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